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100C051-7315-411F-934E-F60114E104E6}">
  <a:tblStyle styleId="{F100C051-7315-411F-934E-F60114E104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b05a6469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b05a6469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b05a64693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b05a64693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b05a6469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b05a6469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b05a6490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b05a6490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b05a6490b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b05a6490b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61063" y="1186875"/>
            <a:ext cx="6801600" cy="18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Represent the mixed numbers using the bar model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example </a:t>
            </a:r>
            <a:r>
              <a:rPr lang="en" sz="2000"/>
              <a:t>2 </a:t>
            </a:r>
            <a:r>
              <a:rPr lang="en" sz="1500" u="sng"/>
              <a:t>5</a:t>
            </a:r>
            <a:endParaRPr sz="1500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                        6</a:t>
            </a:r>
            <a:endParaRPr sz="15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300" y="2865800"/>
            <a:ext cx="7103125" cy="80717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0"/>
            <a:ext cx="2174100" cy="67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REPRESENTING</a:t>
            </a:r>
            <a:endParaRPr sz="19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754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Represent the mixed numbers using whole and part circles </a:t>
            </a: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For example </a:t>
            </a:r>
            <a:r>
              <a:rPr lang="en" sz="2000">
                <a:solidFill>
                  <a:schemeClr val="dk1"/>
                </a:solidFill>
              </a:rPr>
              <a:t>2 </a:t>
            </a:r>
            <a:r>
              <a:rPr lang="en" sz="1500" u="sng">
                <a:solidFill>
                  <a:schemeClr val="dk1"/>
                </a:solidFill>
              </a:rPr>
              <a:t>5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                  6</a:t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5375" y="2376521"/>
            <a:ext cx="3247100" cy="104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0" y="0"/>
            <a:ext cx="2174100" cy="67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REPRESENTING</a:t>
            </a:r>
            <a:endParaRPr sz="19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444350" y="785075"/>
            <a:ext cx="83364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Converting an improper fraction by grouping items into groups of the denominator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For example </a:t>
            </a:r>
            <a:r>
              <a:rPr lang="en" sz="2000">
                <a:solidFill>
                  <a:schemeClr val="dk1"/>
                </a:solidFill>
              </a:rPr>
              <a:t>   </a:t>
            </a:r>
            <a:r>
              <a:rPr lang="en" sz="1500" u="sng">
                <a:solidFill>
                  <a:schemeClr val="dk1"/>
                </a:solidFill>
              </a:rPr>
              <a:t>11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                   6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819975" y="249720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819975" y="282355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496950" y="249720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96950" y="282355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819975" y="3187675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496950" y="318710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1506600" y="249720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06600" y="282355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1506600" y="314990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1829625" y="249720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1829625" y="2823550"/>
            <a:ext cx="236100" cy="2235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121300" y="3476250"/>
            <a:ext cx="885000" cy="8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6</a:t>
            </a:r>
            <a:r>
              <a:rPr lang="en" sz="1800">
                <a:solidFill>
                  <a:schemeClr val="dk1"/>
                </a:solidFill>
              </a:rPr>
              <a:t>          6</a:t>
            </a:r>
            <a:endParaRPr sz="1700"/>
          </a:p>
        </p:txBody>
      </p:sp>
      <p:sp>
        <p:nvSpPr>
          <p:cNvPr id="81" name="Google Shape;81;p15"/>
          <p:cNvSpPr txBox="1"/>
          <p:nvPr/>
        </p:nvSpPr>
        <p:spPr>
          <a:xfrm>
            <a:off x="5128150" y="3410600"/>
            <a:ext cx="885000" cy="8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11</a:t>
            </a:r>
            <a:r>
              <a:rPr lang="en" sz="1800">
                <a:solidFill>
                  <a:schemeClr val="dk1"/>
                </a:solidFill>
              </a:rPr>
              <a:t>             6</a:t>
            </a:r>
            <a:endParaRPr sz="1700"/>
          </a:p>
        </p:txBody>
      </p:sp>
      <p:sp>
        <p:nvSpPr>
          <p:cNvPr id="82" name="Google Shape;82;p15"/>
          <p:cNvSpPr txBox="1"/>
          <p:nvPr/>
        </p:nvSpPr>
        <p:spPr>
          <a:xfrm>
            <a:off x="444350" y="3673350"/>
            <a:ext cx="2361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</a:t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5681075" y="3607700"/>
            <a:ext cx="25593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a mixed number is...</a:t>
            </a: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1506600" y="3617250"/>
            <a:ext cx="26712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4 left over. </a:t>
            </a:r>
            <a:endParaRPr/>
          </a:p>
        </p:txBody>
      </p:sp>
      <p:sp>
        <p:nvSpPr>
          <p:cNvPr id="85" name="Google Shape;85;p15"/>
          <p:cNvSpPr txBox="1"/>
          <p:nvPr/>
        </p:nvSpPr>
        <p:spPr>
          <a:xfrm>
            <a:off x="0" y="0"/>
            <a:ext cx="2174100" cy="67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REPRESENTING</a:t>
            </a:r>
            <a:endParaRPr sz="19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/>
        </p:nvSpPr>
        <p:spPr>
          <a:xfrm>
            <a:off x="403800" y="736625"/>
            <a:ext cx="83364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Converting an improper fraction by grouping items into groups of the denominator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For example </a:t>
            </a:r>
            <a:r>
              <a:rPr lang="en" sz="2000">
                <a:solidFill>
                  <a:schemeClr val="dk1"/>
                </a:solidFill>
              </a:rPr>
              <a:t>   </a:t>
            </a:r>
            <a:r>
              <a:rPr lang="en" sz="1500" u="sng">
                <a:solidFill>
                  <a:schemeClr val="dk1"/>
                </a:solidFill>
              </a:rPr>
              <a:t>14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                     6</a:t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91" name="Google Shape;91;p16"/>
          <p:cNvGraphicFramePr/>
          <p:nvPr/>
        </p:nvGraphicFramePr>
        <p:xfrm>
          <a:off x="708150" y="2032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{F100C051-7315-411F-934E-F60114E104E6}</a:tableStyleId>
              </a:tblPr>
              <a:tblGrid>
                <a:gridCol w="57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3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7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" name="Google Shape;92;p16"/>
          <p:cNvSpPr txBox="1"/>
          <p:nvPr/>
        </p:nvSpPr>
        <p:spPr>
          <a:xfrm>
            <a:off x="4261400" y="2193850"/>
            <a:ext cx="484500" cy="5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2</a:t>
            </a:r>
            <a:endParaRPr sz="3000"/>
          </a:p>
        </p:txBody>
      </p:sp>
      <p:sp>
        <p:nvSpPr>
          <p:cNvPr id="93" name="Google Shape;93;p16"/>
          <p:cNvSpPr txBox="1"/>
          <p:nvPr/>
        </p:nvSpPr>
        <p:spPr>
          <a:xfrm>
            <a:off x="4335950" y="2733250"/>
            <a:ext cx="3354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          6</a:t>
            </a:r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3780225" y="4117275"/>
            <a:ext cx="25593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a mixed number is...</a:t>
            </a:r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3295725" y="4004325"/>
            <a:ext cx="484500" cy="6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chemeClr val="dk1"/>
                </a:solidFill>
              </a:rPr>
              <a:t>14</a:t>
            </a:r>
            <a:r>
              <a:rPr lang="en" sz="1500">
                <a:solidFill>
                  <a:schemeClr val="dk1"/>
                </a:solidFill>
              </a:rPr>
              <a:t>                        6</a:t>
            </a:r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0" y="0"/>
            <a:ext cx="2174100" cy="6708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REPRESENTING</a:t>
            </a:r>
            <a:endParaRPr sz="19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/>
        </p:nvSpPr>
        <p:spPr>
          <a:xfrm>
            <a:off x="0" y="0"/>
            <a:ext cx="2174100" cy="670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FLUENCY</a:t>
            </a:r>
            <a:endParaRPr sz="1900" b="1"/>
          </a:p>
        </p:txBody>
      </p:sp>
      <p:sp>
        <p:nvSpPr>
          <p:cNvPr id="102" name="Google Shape;102;p17"/>
          <p:cNvSpPr txBox="1"/>
          <p:nvPr/>
        </p:nvSpPr>
        <p:spPr>
          <a:xfrm>
            <a:off x="873025" y="2723700"/>
            <a:ext cx="4779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dk1"/>
                </a:solidFill>
              </a:rPr>
              <a:t>2.     Convert improper fractions to mixed numbers</a:t>
            </a:r>
            <a:endParaRPr sz="1200"/>
          </a:p>
        </p:txBody>
      </p:sp>
      <p:sp>
        <p:nvSpPr>
          <p:cNvPr id="103" name="Google Shape;103;p17"/>
          <p:cNvSpPr txBox="1"/>
          <p:nvPr/>
        </p:nvSpPr>
        <p:spPr>
          <a:xfrm>
            <a:off x="761175" y="906950"/>
            <a:ext cx="4307700" cy="5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" sz="1200" b="1">
                <a:solidFill>
                  <a:schemeClr val="dk1"/>
                </a:solidFill>
              </a:rPr>
              <a:t>Convert mixed numbers to improper fractions</a:t>
            </a:r>
            <a:endParaRPr sz="1200"/>
          </a:p>
        </p:txBody>
      </p:sp>
      <p:sp>
        <p:nvSpPr>
          <p:cNvPr id="104" name="Google Shape;104;p17"/>
          <p:cNvSpPr txBox="1"/>
          <p:nvPr/>
        </p:nvSpPr>
        <p:spPr>
          <a:xfrm>
            <a:off x="835875" y="3330725"/>
            <a:ext cx="16842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4</a:t>
            </a:r>
            <a:r>
              <a:rPr lang="en" sz="1800">
                <a:solidFill>
                  <a:schemeClr val="dk1"/>
                </a:solidFill>
              </a:rPr>
              <a:t>                       3</a:t>
            </a:r>
            <a:endParaRPr/>
          </a:p>
        </p:txBody>
      </p:sp>
      <p:sp>
        <p:nvSpPr>
          <p:cNvPr id="105" name="Google Shape;105;p17"/>
          <p:cNvSpPr txBox="1"/>
          <p:nvPr/>
        </p:nvSpPr>
        <p:spPr>
          <a:xfrm>
            <a:off x="1143825" y="4375750"/>
            <a:ext cx="10683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14</a:t>
            </a:r>
            <a:r>
              <a:rPr lang="en" sz="1800">
                <a:solidFill>
                  <a:schemeClr val="dk1"/>
                </a:solidFill>
              </a:rPr>
              <a:t>                       6</a:t>
            </a:r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1563750" y="1453550"/>
            <a:ext cx="30081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2 </a:t>
            </a:r>
            <a:r>
              <a:rPr lang="en" sz="1500" u="sng">
                <a:solidFill>
                  <a:schemeClr val="dk1"/>
                </a:solidFill>
              </a:rPr>
              <a:t>1 </a:t>
            </a:r>
            <a:r>
              <a:rPr lang="en" sz="1500">
                <a:solidFill>
                  <a:schemeClr val="dk1"/>
                </a:solidFill>
              </a:rPr>
              <a:t>         2 x 2 = 4         </a:t>
            </a:r>
            <a:r>
              <a:rPr lang="en" sz="1500" u="sng">
                <a:solidFill>
                  <a:schemeClr val="dk1"/>
                </a:solidFill>
              </a:rPr>
              <a:t>6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2          4 + 1 = 6         2   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4984925" y="1448125"/>
            <a:ext cx="3008100" cy="9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3 </a:t>
            </a:r>
            <a:r>
              <a:rPr lang="en" sz="1500" u="sng">
                <a:solidFill>
                  <a:schemeClr val="dk1"/>
                </a:solidFill>
              </a:rPr>
              <a:t>6</a:t>
            </a:r>
            <a:r>
              <a:rPr lang="en" sz="1500">
                <a:solidFill>
                  <a:schemeClr val="dk1"/>
                </a:solidFill>
              </a:rPr>
              <a:t>        3 x 8 = 24           </a:t>
            </a:r>
            <a:r>
              <a:rPr lang="en" sz="1500" u="sng">
                <a:solidFill>
                  <a:schemeClr val="dk1"/>
                </a:solidFill>
              </a:rPr>
              <a:t>30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dk1"/>
                </a:solidFill>
              </a:rPr>
              <a:t>    8        24 + 6 = 30         8 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2174100" y="3405275"/>
            <a:ext cx="25146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3’s in 4?  1 whole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1 left over out of 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4688700" y="3330725"/>
            <a:ext cx="9117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1 </a:t>
            </a:r>
            <a:r>
              <a:rPr lang="en" sz="1500" u="sng">
                <a:solidFill>
                  <a:schemeClr val="dk1"/>
                </a:solidFill>
              </a:rPr>
              <a:t>1 </a:t>
            </a:r>
            <a:r>
              <a:rPr lang="en" sz="1500">
                <a:solidFill>
                  <a:schemeClr val="dk1"/>
                </a:solidFill>
              </a:rPr>
              <a:t>        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3 </a:t>
            </a:r>
            <a:endParaRPr/>
          </a:p>
        </p:txBody>
      </p:sp>
      <p:sp>
        <p:nvSpPr>
          <p:cNvPr id="110" name="Google Shape;110;p17"/>
          <p:cNvSpPr txBox="1"/>
          <p:nvPr/>
        </p:nvSpPr>
        <p:spPr>
          <a:xfrm>
            <a:off x="2212125" y="4450300"/>
            <a:ext cx="28224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6’s in 13?  2 wholes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2 left over out of 6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1" name="Google Shape;111;p17"/>
          <p:cNvSpPr txBox="1"/>
          <p:nvPr/>
        </p:nvSpPr>
        <p:spPr>
          <a:xfrm>
            <a:off x="4816900" y="4375750"/>
            <a:ext cx="911700" cy="7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2 </a:t>
            </a:r>
            <a:r>
              <a:rPr lang="en" sz="1500" u="sng">
                <a:solidFill>
                  <a:schemeClr val="dk1"/>
                </a:solidFill>
              </a:rPr>
              <a:t>2 </a:t>
            </a:r>
            <a:r>
              <a:rPr lang="en" sz="1500">
                <a:solidFill>
                  <a:schemeClr val="dk1"/>
                </a:solidFill>
              </a:rPr>
              <a:t>        </a:t>
            </a:r>
            <a:endParaRPr sz="1500" u="sng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    6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/>
        </p:nvSpPr>
        <p:spPr>
          <a:xfrm>
            <a:off x="0" y="0"/>
            <a:ext cx="2174100" cy="67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PROBING QUESTIONS</a:t>
            </a:r>
            <a:endParaRPr sz="1900" b="1"/>
          </a:p>
        </p:txBody>
      </p:sp>
      <p:sp>
        <p:nvSpPr>
          <p:cNvPr id="117" name="Google Shape;117;p18"/>
          <p:cNvSpPr txBox="1"/>
          <p:nvPr/>
        </p:nvSpPr>
        <p:spPr>
          <a:xfrm>
            <a:off x="835725" y="935125"/>
            <a:ext cx="6047100" cy="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Convince me that 13/10 = 1 3/10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I know that 13/10 is equivalent to 1 whole and 13 tenths. 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10/10 would be the same as 1 whole and then there are 3 parts left over out of ten. 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</p:txBody>
      </p:sp>
      <p:sp>
        <p:nvSpPr>
          <p:cNvPr id="118" name="Google Shape;118;p18"/>
          <p:cNvSpPr txBox="1"/>
          <p:nvPr/>
        </p:nvSpPr>
        <p:spPr>
          <a:xfrm>
            <a:off x="926125" y="2948500"/>
            <a:ext cx="3686700" cy="10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00FF00"/>
                </a:highlight>
              </a:rPr>
              <a:t>Always,</a:t>
            </a:r>
            <a:r>
              <a:rPr lang="en" sz="1600">
                <a:solidFill>
                  <a:schemeClr val="dk1"/>
                </a:solidFill>
              </a:rPr>
              <a:t> Sometimes, Never?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Proper fractions must be less than 1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926125" y="3782800"/>
            <a:ext cx="70704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 proper fraction is a fraction where the numerator (the number on the top) is less than the denominator (the number on the bottom). 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On-screen Show (16:9)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office</cp:lastModifiedBy>
  <cp:revision>1</cp:revision>
  <dcterms:modified xsi:type="dcterms:W3CDTF">2020-11-16T10:10:24Z</dcterms:modified>
</cp:coreProperties>
</file>