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74" r:id="rId3"/>
    <p:sldId id="275" r:id="rId4"/>
    <p:sldId id="264" r:id="rId5"/>
    <p:sldId id="268" r:id="rId6"/>
    <p:sldId id="269" r:id="rId7"/>
    <p:sldId id="270" r:id="rId8"/>
    <p:sldId id="271" r:id="rId9"/>
    <p:sldId id="272" r:id="rId10"/>
    <p:sldId id="273" r:id="rId11"/>
    <p:sldId id="267" r:id="rId12"/>
    <p:sldId id="276" r:id="rId13"/>
  </p:sldIdLst>
  <p:sldSz cx="9144000" cy="6858000" type="screen4x3"/>
  <p:notesSz cx="6858000" cy="9144000"/>
  <p:embeddedFontLst>
    <p:embeddedFont>
      <p:font typeface="Twinkl" panose="020B0604020202020204" charset="0"/>
      <p:regular r:id="rId16"/>
      <p:bold r:id="rId17"/>
    </p:embeddedFont>
    <p:embeddedFont>
      <p:font typeface="Sassoon Infant Rg" panose="02000503030000020003" charset="0"/>
      <p:regular r:id="rId18"/>
      <p:bold r:id="rId19"/>
    </p:embeddedFont>
    <p:embeddedFont>
      <p:font typeface="Twinkl SemiBold" charset="0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6982"/>
    <a:srgbClr val="DE1E5A"/>
    <a:srgbClr val="18A0DB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8305140-74A3-4CAE-BF03-C6B9BB82C3DC}" type="datetimeFigureOut">
              <a:rPr lang="en-GB"/>
              <a:pPr>
                <a:defRPr/>
              </a:pPr>
              <a:t>09/10/2020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95C0560-C7CF-4E10-BDE1-6F4A1D106C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975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23EDC45-A80C-4599-AE73-1EB78639D453}" type="datetimeFigureOut">
              <a:rPr lang="en-GB"/>
              <a:pPr>
                <a:defRPr/>
              </a:pPr>
              <a:t>09/10/2020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3BA1DEB-CA31-4F2A-8653-FF93B468B7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108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5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28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00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985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95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0m3YhLT6fA&amp;safe=active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/>
          <p:cNvSpPr>
            <a:spLocks noGrp="1"/>
          </p:cNvSpPr>
          <p:nvPr>
            <p:ph type="title"/>
          </p:nvPr>
        </p:nvSpPr>
        <p:spPr>
          <a:xfrm>
            <a:off x="457200" y="719138"/>
            <a:ext cx="8220075" cy="993775"/>
          </a:xfrm>
        </p:spPr>
        <p:txBody>
          <a:bodyPr/>
          <a:lstStyle/>
          <a:p>
            <a:pPr algn="ctr"/>
            <a:r>
              <a:rPr lang="en-GB" altLang="en-US" sz="3600"/>
              <a:t>Can You Use an Array to Answer This Question?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703263" y="1682750"/>
            <a:ext cx="77374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There are 2 astronauts on board the International Space Station (ISS) every month. How many astronauts will have been on the ISS after 6 months?</a:t>
            </a:r>
          </a:p>
        </p:txBody>
      </p:sp>
      <p:sp>
        <p:nvSpPr>
          <p:cNvPr id="8" name="Title 20"/>
          <p:cNvSpPr txBox="1">
            <a:spLocks/>
          </p:cNvSpPr>
          <p:nvPr/>
        </p:nvSpPr>
        <p:spPr>
          <a:xfrm>
            <a:off x="457200" y="5262563"/>
            <a:ext cx="3084513" cy="9937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6 × 2 = 12</a:t>
            </a:r>
          </a:p>
        </p:txBody>
      </p:sp>
      <p:sp>
        <p:nvSpPr>
          <p:cNvPr id="2" name="Oval 1"/>
          <p:cNvSpPr/>
          <p:nvPr/>
        </p:nvSpPr>
        <p:spPr>
          <a:xfrm>
            <a:off x="2479675" y="5400675"/>
            <a:ext cx="666750" cy="668338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?</a:t>
            </a:r>
          </a:p>
        </p:txBody>
      </p:sp>
      <p:sp>
        <p:nvSpPr>
          <p:cNvPr id="11" name="Title 20"/>
          <p:cNvSpPr txBox="1">
            <a:spLocks/>
          </p:cNvSpPr>
          <p:nvPr/>
        </p:nvSpPr>
        <p:spPr>
          <a:xfrm>
            <a:off x="5519738" y="5262563"/>
            <a:ext cx="3084512" cy="9937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2 × 6 = 12</a:t>
            </a:r>
          </a:p>
        </p:txBody>
      </p:sp>
      <p:sp>
        <p:nvSpPr>
          <p:cNvPr id="12" name="Oval 11"/>
          <p:cNvSpPr/>
          <p:nvPr/>
        </p:nvSpPr>
        <p:spPr>
          <a:xfrm>
            <a:off x="7573963" y="5400675"/>
            <a:ext cx="668337" cy="668338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?</a:t>
            </a:r>
          </a:p>
        </p:txBody>
      </p:sp>
      <p:sp>
        <p:nvSpPr>
          <p:cNvPr id="13" name="Title 20"/>
          <p:cNvSpPr txBox="1">
            <a:spLocks/>
          </p:cNvSpPr>
          <p:nvPr/>
        </p:nvSpPr>
        <p:spPr>
          <a:xfrm>
            <a:off x="3000375" y="5253038"/>
            <a:ext cx="3084513" cy="99536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or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2422525"/>
            <a:ext cx="895350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task: Complete </a:t>
            </a:r>
            <a:r>
              <a:rPr lang="en-GB" smtClean="0"/>
              <a:t>the sheet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58" y="1407869"/>
            <a:ext cx="339090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66850"/>
            <a:ext cx="3633403" cy="452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040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Array</a:t>
            </a:r>
            <a:endParaRPr lang="en-GB" dirty="0"/>
          </a:p>
        </p:txBody>
      </p:sp>
      <p:sp>
        <p:nvSpPr>
          <p:cNvPr id="3" name="5-Point Star 2"/>
          <p:cNvSpPr/>
          <p:nvPr/>
        </p:nvSpPr>
        <p:spPr>
          <a:xfrm>
            <a:off x="1559169" y="1828800"/>
            <a:ext cx="656493" cy="750277"/>
          </a:xfrm>
          <a:prstGeom prst="star5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5-Point Star 4"/>
          <p:cNvSpPr/>
          <p:nvPr/>
        </p:nvSpPr>
        <p:spPr>
          <a:xfrm>
            <a:off x="2438400" y="1828800"/>
            <a:ext cx="656493" cy="750277"/>
          </a:xfrm>
          <a:prstGeom prst="star5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>
            <a:off x="3352799" y="1828799"/>
            <a:ext cx="656493" cy="750277"/>
          </a:xfrm>
          <a:prstGeom prst="star5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1711568" y="2754923"/>
            <a:ext cx="656493" cy="750277"/>
          </a:xfrm>
          <a:prstGeom prst="star5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2497015" y="2754923"/>
            <a:ext cx="656493" cy="750277"/>
          </a:xfrm>
          <a:prstGeom prst="star5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3399692" y="2790092"/>
            <a:ext cx="656493" cy="750277"/>
          </a:xfrm>
          <a:prstGeom prst="star5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68214" y="4149969"/>
            <a:ext cx="31799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2 </a:t>
            </a:r>
            <a:r>
              <a:rPr lang="en-GB" sz="4000" b="1" dirty="0" smtClean="0"/>
              <a:t>lots</a:t>
            </a:r>
            <a:r>
              <a:rPr lang="en-GB" sz="4000" dirty="0" smtClean="0"/>
              <a:t> of 3</a:t>
            </a:r>
          </a:p>
          <a:p>
            <a:r>
              <a:rPr lang="en-GB" sz="4000" dirty="0" smtClean="0"/>
              <a:t>2 </a:t>
            </a:r>
            <a:r>
              <a:rPr lang="en-GB" sz="4000" b="1" dirty="0" smtClean="0"/>
              <a:t>rows</a:t>
            </a:r>
            <a:r>
              <a:rPr lang="en-GB" sz="4000" dirty="0" smtClean="0"/>
              <a:t> of 3</a:t>
            </a:r>
          </a:p>
          <a:p>
            <a:r>
              <a:rPr lang="en-GB" sz="4000" dirty="0" smtClean="0"/>
              <a:t>2 </a:t>
            </a:r>
            <a:r>
              <a:rPr lang="en-GB" sz="4000" b="1" dirty="0" smtClean="0"/>
              <a:t>groups</a:t>
            </a:r>
            <a:r>
              <a:rPr lang="en-GB" sz="4000" dirty="0" smtClean="0"/>
              <a:t> of 3</a:t>
            </a:r>
            <a:endParaRPr lang="en-GB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755418" y="260542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rows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371824" y="2790092"/>
            <a:ext cx="247638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40369" y="43484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https://www.youtube.com/watch?v=00m3YhLT6fA&amp;safe=active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778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ultiplication Using The Array Model ( Tuesday) - Lessons - Tes Te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36" y="715108"/>
            <a:ext cx="6715522" cy="512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884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What Is an Array?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755650" y="1333500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When pictures or objects are put into columns and rows, it is called an array. They can help us to count objects more efficiently.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2181225"/>
            <a:ext cx="78263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0"/>
          <p:cNvSpPr txBox="1">
            <a:spLocks/>
          </p:cNvSpPr>
          <p:nvPr/>
        </p:nvSpPr>
        <p:spPr>
          <a:xfrm>
            <a:off x="457200" y="5099050"/>
            <a:ext cx="8220075" cy="9937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3 × 5 = 15 </a:t>
            </a:r>
          </a:p>
        </p:txBody>
      </p:sp>
      <p:sp>
        <p:nvSpPr>
          <p:cNvPr id="2" name="Oval 1"/>
          <p:cNvSpPr/>
          <p:nvPr/>
        </p:nvSpPr>
        <p:spPr>
          <a:xfrm>
            <a:off x="5057775" y="5262563"/>
            <a:ext cx="666750" cy="66675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5831215"/>
            <a:ext cx="7334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3 lots of 5 – How do we know its 3 lots of 5? </a:t>
            </a:r>
            <a:endParaRPr lang="en-GB" sz="28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343020" y="3047999"/>
            <a:ext cx="6717885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343021" y="4114799"/>
            <a:ext cx="6717885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Many Stars Are There?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755650" y="1274763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Remember: You don’t need to count every star.</a:t>
            </a:r>
          </a:p>
          <a:p>
            <a:pPr algn="ctr" eaLnBrk="1" hangingPunct="1"/>
            <a:r>
              <a:rPr lang="en-GB" altLang="en-US"/>
              <a:t>For this one you could count in 5s!</a:t>
            </a:r>
          </a:p>
        </p:txBody>
      </p:sp>
      <p:sp>
        <p:nvSpPr>
          <p:cNvPr id="8" name="Title 20"/>
          <p:cNvSpPr txBox="1">
            <a:spLocks/>
          </p:cNvSpPr>
          <p:nvPr/>
        </p:nvSpPr>
        <p:spPr>
          <a:xfrm>
            <a:off x="457200" y="5099050"/>
            <a:ext cx="8220075" cy="9937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5 × 5 = 25</a:t>
            </a:r>
          </a:p>
        </p:txBody>
      </p:sp>
      <p:sp>
        <p:nvSpPr>
          <p:cNvPr id="2" name="Oval 1"/>
          <p:cNvSpPr/>
          <p:nvPr/>
        </p:nvSpPr>
        <p:spPr>
          <a:xfrm>
            <a:off x="5033963" y="5254625"/>
            <a:ext cx="666750" cy="66675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2032000"/>
            <a:ext cx="7564438" cy="3149600"/>
          </a:xfrm>
          <a:prstGeom prst="rect">
            <a:avLst/>
          </a:prstGeom>
          <a:solidFill>
            <a:srgbClr val="306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24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2185988"/>
            <a:ext cx="707707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1371823" y="2743199"/>
            <a:ext cx="6717885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371822" y="3364522"/>
            <a:ext cx="6717885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392653" y="3950676"/>
            <a:ext cx="6717885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371821" y="4536830"/>
            <a:ext cx="6717885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Many Rockets Are There?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755650" y="1274763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Remember: You don’t need to count every rocket.</a:t>
            </a:r>
          </a:p>
          <a:p>
            <a:pPr algn="ctr" eaLnBrk="1" hangingPunct="1"/>
            <a:r>
              <a:rPr lang="en-GB" altLang="en-US"/>
              <a:t>For this one you could count in 10s!</a:t>
            </a:r>
          </a:p>
        </p:txBody>
      </p:sp>
      <p:sp>
        <p:nvSpPr>
          <p:cNvPr id="8" name="Title 20"/>
          <p:cNvSpPr txBox="1">
            <a:spLocks/>
          </p:cNvSpPr>
          <p:nvPr/>
        </p:nvSpPr>
        <p:spPr>
          <a:xfrm>
            <a:off x="457200" y="5099050"/>
            <a:ext cx="8220075" cy="9937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4 × 10 = 40</a:t>
            </a:r>
          </a:p>
        </p:txBody>
      </p:sp>
      <p:sp>
        <p:nvSpPr>
          <p:cNvPr id="2" name="Oval 1"/>
          <p:cNvSpPr/>
          <p:nvPr/>
        </p:nvSpPr>
        <p:spPr>
          <a:xfrm>
            <a:off x="5156200" y="5262563"/>
            <a:ext cx="668338" cy="66675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2032000"/>
            <a:ext cx="7564438" cy="3149600"/>
          </a:xfrm>
          <a:prstGeom prst="rect">
            <a:avLst/>
          </a:prstGeom>
          <a:solidFill>
            <a:srgbClr val="306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271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2085975"/>
            <a:ext cx="7335838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Many Planets Are There?</a:t>
            </a:r>
          </a:p>
        </p:txBody>
      </p:sp>
      <p:sp>
        <p:nvSpPr>
          <p:cNvPr id="8" name="Title 20"/>
          <p:cNvSpPr txBox="1">
            <a:spLocks/>
          </p:cNvSpPr>
          <p:nvPr/>
        </p:nvSpPr>
        <p:spPr>
          <a:xfrm>
            <a:off x="457200" y="5099050"/>
            <a:ext cx="8220075" cy="9937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2 </a:t>
            </a:r>
            <a:r>
              <a:rPr lang="en-GB" sz="3600">
                <a:solidFill>
                  <a:schemeClr val="accent5">
                    <a:lumMod val="50000"/>
                  </a:schemeClr>
                </a:solidFill>
              </a:rPr>
              <a:t>× 8 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= 16</a:t>
            </a:r>
          </a:p>
        </p:txBody>
      </p:sp>
      <p:sp>
        <p:nvSpPr>
          <p:cNvPr id="2" name="Oval 1"/>
          <p:cNvSpPr/>
          <p:nvPr/>
        </p:nvSpPr>
        <p:spPr>
          <a:xfrm>
            <a:off x="5045075" y="5262563"/>
            <a:ext cx="666750" cy="66675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1366838"/>
            <a:ext cx="7564438" cy="3814762"/>
          </a:xfrm>
          <a:prstGeom prst="rect">
            <a:avLst/>
          </a:prstGeom>
          <a:solidFill>
            <a:srgbClr val="306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229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1460500"/>
            <a:ext cx="162242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49338" y="2060484"/>
            <a:ext cx="2349500" cy="69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dirty="0">
                <a:solidFill>
                  <a:schemeClr val="bg1"/>
                </a:solidFill>
              </a:rPr>
              <a:t>How many columns </a:t>
            </a:r>
            <a:br>
              <a:rPr lang="en-GB" altLang="en-US" dirty="0">
                <a:solidFill>
                  <a:schemeClr val="bg1"/>
                </a:solidFill>
              </a:rPr>
            </a:br>
            <a:r>
              <a:rPr lang="en-GB" altLang="en-US" dirty="0">
                <a:solidFill>
                  <a:schemeClr val="bg1"/>
                </a:solidFill>
              </a:rPr>
              <a:t>are there?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735638" y="2060484"/>
            <a:ext cx="2349500" cy="69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dirty="0">
                <a:solidFill>
                  <a:schemeClr val="bg1"/>
                </a:solidFill>
              </a:rPr>
              <a:t>How many planets in each column?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049338" y="2959100"/>
            <a:ext cx="2349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735638" y="2959100"/>
            <a:ext cx="2349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chemeClr val="bg1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/>
          <p:cNvSpPr>
            <a:spLocks noGrp="1"/>
          </p:cNvSpPr>
          <p:nvPr>
            <p:ph type="title"/>
          </p:nvPr>
        </p:nvSpPr>
        <p:spPr>
          <a:xfrm>
            <a:off x="457200" y="719138"/>
            <a:ext cx="8220075" cy="993775"/>
          </a:xfrm>
        </p:spPr>
        <p:txBody>
          <a:bodyPr/>
          <a:lstStyle/>
          <a:p>
            <a:pPr algn="ctr"/>
            <a:r>
              <a:rPr lang="en-GB" altLang="en-US" sz="3600"/>
              <a:t>Can You Use an Array to Answer This Question?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755650" y="1697038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There are 5 astronauts in the spaceship. They each had 4 books. </a:t>
            </a:r>
          </a:p>
          <a:p>
            <a:pPr algn="ctr" eaLnBrk="1" hangingPunct="1"/>
            <a:r>
              <a:rPr lang="en-GB" altLang="en-US"/>
              <a:t>How many books were on board the spaceship altogether?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650" y="5411788"/>
            <a:ext cx="7632700" cy="6810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It doesn’t matter which way around you make the array –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 answer is the same!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56484" y="2489476"/>
            <a:ext cx="3031032" cy="2730493"/>
            <a:chOff x="2547647" y="2497865"/>
            <a:chExt cx="3031032" cy="27304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647" y="2497865"/>
              <a:ext cx="514335" cy="46423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546" y="2497865"/>
              <a:ext cx="514335" cy="46423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5445" y="2497865"/>
              <a:ext cx="514335" cy="46423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4344" y="2497865"/>
              <a:ext cx="514335" cy="46423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647" y="3064429"/>
              <a:ext cx="514335" cy="46423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546" y="3064429"/>
              <a:ext cx="514335" cy="46423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5445" y="3064429"/>
              <a:ext cx="514335" cy="46423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4344" y="3064429"/>
              <a:ext cx="514335" cy="46423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647" y="3630993"/>
              <a:ext cx="514335" cy="46423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546" y="3630993"/>
              <a:ext cx="514335" cy="46423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5445" y="3630993"/>
              <a:ext cx="514335" cy="46423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4344" y="3630993"/>
              <a:ext cx="514335" cy="46423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647" y="4197557"/>
              <a:ext cx="514335" cy="46423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546" y="4197557"/>
              <a:ext cx="514335" cy="46423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5445" y="4197557"/>
              <a:ext cx="514335" cy="46423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4344" y="4197557"/>
              <a:ext cx="514335" cy="46423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647" y="4764121"/>
              <a:ext cx="514335" cy="46423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546" y="4764121"/>
              <a:ext cx="514335" cy="46423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5445" y="4764121"/>
              <a:ext cx="514335" cy="46423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4344" y="4764121"/>
              <a:ext cx="514335" cy="46423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/>
          <p:cNvSpPr>
            <a:spLocks noGrp="1"/>
          </p:cNvSpPr>
          <p:nvPr>
            <p:ph type="title"/>
          </p:nvPr>
        </p:nvSpPr>
        <p:spPr>
          <a:xfrm>
            <a:off x="457200" y="719138"/>
            <a:ext cx="8220075" cy="993775"/>
          </a:xfrm>
        </p:spPr>
        <p:txBody>
          <a:bodyPr/>
          <a:lstStyle/>
          <a:p>
            <a:pPr algn="ctr"/>
            <a:r>
              <a:rPr lang="en-GB" altLang="en-US" sz="3600"/>
              <a:t>Can You Use an Array to Answer This Question?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755650" y="1682750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There are 10 aliens on Planet Zarg. Each alien has 6 robots. </a:t>
            </a:r>
          </a:p>
          <a:p>
            <a:pPr algn="ctr" eaLnBrk="1" hangingPunct="1"/>
            <a:r>
              <a:rPr lang="en-GB" altLang="en-US"/>
              <a:t>How many robots are there altogether? </a:t>
            </a:r>
          </a:p>
        </p:txBody>
      </p:sp>
      <p:sp>
        <p:nvSpPr>
          <p:cNvPr id="8" name="Title 20"/>
          <p:cNvSpPr txBox="1">
            <a:spLocks/>
          </p:cNvSpPr>
          <p:nvPr/>
        </p:nvSpPr>
        <p:spPr>
          <a:xfrm>
            <a:off x="457200" y="5262563"/>
            <a:ext cx="3084513" cy="9937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6 × 10 = 60</a:t>
            </a:r>
          </a:p>
        </p:txBody>
      </p:sp>
      <p:sp>
        <p:nvSpPr>
          <p:cNvPr id="2" name="Oval 1"/>
          <p:cNvSpPr/>
          <p:nvPr/>
        </p:nvSpPr>
        <p:spPr>
          <a:xfrm>
            <a:off x="2595563" y="5426075"/>
            <a:ext cx="666750" cy="66675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333625"/>
            <a:ext cx="7634288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20"/>
          <p:cNvSpPr txBox="1">
            <a:spLocks/>
          </p:cNvSpPr>
          <p:nvPr/>
        </p:nvSpPr>
        <p:spPr>
          <a:xfrm>
            <a:off x="5519738" y="5262563"/>
            <a:ext cx="3084512" cy="9937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10 × 6 = 60</a:t>
            </a:r>
          </a:p>
        </p:txBody>
      </p:sp>
      <p:sp>
        <p:nvSpPr>
          <p:cNvPr id="12" name="Oval 11"/>
          <p:cNvSpPr/>
          <p:nvPr/>
        </p:nvSpPr>
        <p:spPr>
          <a:xfrm>
            <a:off x="7632700" y="5416550"/>
            <a:ext cx="666750" cy="668338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?</a:t>
            </a:r>
          </a:p>
        </p:txBody>
      </p:sp>
      <p:sp>
        <p:nvSpPr>
          <p:cNvPr id="13" name="Title 20"/>
          <p:cNvSpPr txBox="1">
            <a:spLocks/>
          </p:cNvSpPr>
          <p:nvPr/>
        </p:nvSpPr>
        <p:spPr>
          <a:xfrm>
            <a:off x="3000375" y="5253038"/>
            <a:ext cx="3084513" cy="99536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314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Twinkl</vt:lpstr>
      <vt:lpstr>Arial</vt:lpstr>
      <vt:lpstr>Sassoon Infant Rg</vt:lpstr>
      <vt:lpstr>Twinkl SemiBold</vt:lpstr>
      <vt:lpstr>Calibri</vt:lpstr>
      <vt:lpstr>Office Theme</vt:lpstr>
      <vt:lpstr>PowerPoint Presentation</vt:lpstr>
      <vt:lpstr>An Array</vt:lpstr>
      <vt:lpstr>PowerPoint Presentation</vt:lpstr>
      <vt:lpstr>What Is an Array?</vt:lpstr>
      <vt:lpstr>How Many Stars Are There?</vt:lpstr>
      <vt:lpstr>How Many Rockets Are There?</vt:lpstr>
      <vt:lpstr>How Many Planets Are There?</vt:lpstr>
      <vt:lpstr>Can You Use an Array to Answer This Question?</vt:lpstr>
      <vt:lpstr>Can You Use an Array to Answer This Question?</vt:lpstr>
      <vt:lpstr>Can You Use an Array to Answer This Question?</vt:lpstr>
      <vt:lpstr>PowerPoint Presentation</vt:lpstr>
      <vt:lpstr>Your task: Complete the sheet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office</cp:lastModifiedBy>
  <cp:revision>13</cp:revision>
  <dcterms:created xsi:type="dcterms:W3CDTF">2018-03-13T09:12:08Z</dcterms:created>
  <dcterms:modified xsi:type="dcterms:W3CDTF">2020-10-09T07:19:47Z</dcterms:modified>
</cp:coreProperties>
</file>